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Permanent Marker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PermanentMarker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84f54f08f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84f54f08f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84f54f08f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84f54f08f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86a9470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86a9470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86a9470d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86a9470d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86a9470d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86a9470d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86a9470d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86a9470d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86a9470d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86a9470d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86a9470d0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86a9470d0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nam05.safelinks.protection.outlook.com/?url=http%3A%2F%2Fwww.cs.bsu.edu%2Fcs4ms%2F&amp;data=02%7C01%7Cajperry%40bsu.edu%7C9222a1aa9da145b551cc08d6bd19f0d6%7C6fff909f07dc40da9e30fd7549c0f494%7C0%7C0%7C636904317352320749&amp;sdata=qa22i5tNJiZZgNXAVln9ADzl7HxRt%2B8v3arJ58YMwpM%3D&amp;reserved=0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Abstraction and Hierarchy</a:t>
            </a:r>
            <a:endParaRPr/>
          </a:p>
        </p:txBody>
      </p:sp>
      <p:sp>
        <p:nvSpPr>
          <p:cNvPr id="135" name="Google Shape;135;p13"/>
          <p:cNvSpPr txBox="1"/>
          <p:nvPr/>
        </p:nvSpPr>
        <p:spPr>
          <a:xfrm>
            <a:off x="6701525" y="41388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BSU</a:t>
            </a:r>
            <a:r>
              <a:rPr lang="en" sz="1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CS4MS - 4/9/19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13"/>
          <p:cNvSpPr txBox="1"/>
          <p:nvPr/>
        </p:nvSpPr>
        <p:spPr>
          <a:xfrm>
            <a:off x="3640575" y="2962075"/>
            <a:ext cx="26922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Abstraction and Hierarchy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3"/>
          <p:cNvSpPr txBox="1"/>
          <p:nvPr/>
        </p:nvSpPr>
        <p:spPr>
          <a:xfrm>
            <a:off x="93600" y="4713400"/>
            <a:ext cx="4545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3"/>
              </a:rPr>
              <a:t>http://www.cs.bsu.edu/cs4ms/</a:t>
            </a:r>
            <a:r>
              <a:rPr b="1" lang="en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docs/AbstractionHierarchySlides.pptx</a:t>
            </a:r>
            <a:endParaRPr b="1"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Abstraction?</a:t>
            </a:r>
            <a:endParaRPr/>
          </a:p>
        </p:txBody>
      </p:sp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Abstraction</a:t>
            </a:r>
            <a:r>
              <a:rPr lang="en" sz="1400"/>
              <a:t> is one of the essential parts of Computer Science. It includes filtering out characteristics that you do not need so you can focus on those that you do need.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It is the filtering out of specific details. 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After filtering out unnecessary details and characteristic, you can create a </a:t>
            </a:r>
            <a:r>
              <a:rPr lang="en" sz="1400"/>
              <a:t>model</a:t>
            </a:r>
            <a:r>
              <a:rPr lang="en" sz="1400"/>
              <a:t> of what you are trying to solve. 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Irrelevant Characteristics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590225" y="2052975"/>
            <a:ext cx="2429400" cy="30000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 Characteristics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Brown Fur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Long Fur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Four Legs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Tail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Two Eyes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Likes Fish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Meows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Whiskers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Fur</a:t>
            </a:r>
            <a:endParaRPr/>
          </a:p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6197950" y="2052975"/>
            <a:ext cx="2330100" cy="30000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Relevant Characteristics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Four Legs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Tail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Two Eyes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Likes Fish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Meows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Whiskers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Fur</a:t>
            </a:r>
            <a:endParaRPr/>
          </a:p>
        </p:txBody>
      </p:sp>
      <p:sp>
        <p:nvSpPr>
          <p:cNvPr id="151" name="Google Shape;151;p15"/>
          <p:cNvSpPr txBox="1"/>
          <p:nvPr/>
        </p:nvSpPr>
        <p:spPr>
          <a:xfrm>
            <a:off x="1062350" y="955075"/>
            <a:ext cx="7465800" cy="9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Below is a list of  characteristics of a cat. We want to remove unneeded </a:t>
            </a:r>
            <a:br>
              <a:rPr lang="en">
                <a:solidFill>
                  <a:srgbClr val="FFFFFF"/>
                </a:solidFill>
              </a:rPr>
            </a:br>
            <a:r>
              <a:rPr b="1" lang="en">
                <a:solidFill>
                  <a:srgbClr val="FFFFFF"/>
                </a:solidFill>
              </a:rPr>
              <a:t>specific </a:t>
            </a:r>
            <a:r>
              <a:rPr b="1" lang="en">
                <a:solidFill>
                  <a:srgbClr val="FFFFFF"/>
                </a:solidFill>
              </a:rPr>
              <a:t>characteristics </a:t>
            </a:r>
            <a:r>
              <a:rPr lang="en">
                <a:solidFill>
                  <a:srgbClr val="FFFFFF"/>
                </a:solidFill>
              </a:rPr>
              <a:t>to build a more universal model that can be used to categorize all cats.</a:t>
            </a:r>
            <a:r>
              <a:rPr b="1"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</a:rPr>
              <a:t>Notice: n</a:t>
            </a:r>
            <a:r>
              <a:rPr lang="en">
                <a:solidFill>
                  <a:srgbClr val="FFFFFF"/>
                </a:solidFill>
              </a:rPr>
              <a:t>ot all specific characteristics are required to be able to identify a cat.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2" name="Google Shape;152;p15"/>
          <p:cNvSpPr txBox="1"/>
          <p:nvPr>
            <p:ph idx="1" type="body"/>
          </p:nvPr>
        </p:nvSpPr>
        <p:spPr>
          <a:xfrm>
            <a:off x="3337700" y="2052975"/>
            <a:ext cx="2615700" cy="30000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Remove </a:t>
            </a:r>
            <a:r>
              <a:rPr lang="en"/>
              <a:t>Specific Characteristics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strike="sngStrike"/>
              <a:t>Brown Fur</a:t>
            </a:r>
            <a:endParaRPr strike="sngStrike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trike="sngStrike"/>
              <a:t>Long Fur</a:t>
            </a:r>
            <a:endParaRPr strike="sngStrike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Four Legs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Tail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Two Eyes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Likes Fish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Meows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Whiskers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425979" y="2911976"/>
            <a:ext cx="1620523" cy="2079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935690">
            <a:off x="2610100" y="2416040"/>
            <a:ext cx="348577" cy="348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044816">
            <a:off x="2927371" y="2604350"/>
            <a:ext cx="287329" cy="287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870768">
            <a:off x="2928796" y="2274214"/>
            <a:ext cx="284482" cy="28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77056">
            <a:off x="2649188" y="2186290"/>
            <a:ext cx="228077" cy="228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71320">
            <a:off x="2886930" y="1990674"/>
            <a:ext cx="212073" cy="212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-648091">
            <a:off x="975274" y="1658614"/>
            <a:ext cx="1515723" cy="1515723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6"/>
          <p:cNvSpPr/>
          <p:nvPr/>
        </p:nvSpPr>
        <p:spPr>
          <a:xfrm rot="1209424">
            <a:off x="2973230" y="2886216"/>
            <a:ext cx="1114352" cy="582667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lt1"/>
          </a:solidFill>
          <a:ln cap="flat" cmpd="sng" w="952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ermanent Marker"/>
                <a:ea typeface="Permanent Marker"/>
                <a:cs typeface="Permanent Marker"/>
                <a:sym typeface="Permanent Marker"/>
              </a:rPr>
              <a:t>Meow</a:t>
            </a:r>
            <a:endParaRPr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pic>
        <p:nvPicPr>
          <p:cNvPr id="165" name="Google Shape;16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5314104" y="2221125"/>
            <a:ext cx="2503546" cy="2712624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6"/>
          <p:cNvSpPr txBox="1"/>
          <p:nvPr/>
        </p:nvSpPr>
        <p:spPr>
          <a:xfrm>
            <a:off x="680175" y="841700"/>
            <a:ext cx="41661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Created from the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b="1" lang="en">
                <a:solidFill>
                  <a:srgbClr val="FFFFFF"/>
                </a:solidFill>
              </a:rPr>
              <a:t>Specific </a:t>
            </a:r>
            <a:r>
              <a:rPr b="1" lang="en">
                <a:solidFill>
                  <a:srgbClr val="FFFFFF"/>
                </a:solidFill>
              </a:rPr>
              <a:t>Characteristics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4571950" y="841700"/>
            <a:ext cx="4166100" cy="9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Created from the </a:t>
            </a:r>
            <a:r>
              <a:rPr b="1" lang="en">
                <a:solidFill>
                  <a:srgbClr val="FFFFFF"/>
                </a:solidFill>
              </a:rPr>
              <a:t>Relevant </a:t>
            </a:r>
            <a:r>
              <a:rPr b="1" lang="en">
                <a:solidFill>
                  <a:srgbClr val="FFFFFF"/>
                </a:solidFill>
              </a:rPr>
              <a:t>Characteristics</a:t>
            </a:r>
            <a:br>
              <a:rPr b="1" lang="en">
                <a:solidFill>
                  <a:srgbClr val="FFFFFF"/>
                </a:solidFill>
              </a:rPr>
            </a:br>
            <a:r>
              <a:rPr b="1" lang="en">
                <a:solidFill>
                  <a:srgbClr val="FFFFFF"/>
                </a:solidFill>
              </a:rPr>
              <a:t>Note: </a:t>
            </a:r>
            <a:r>
              <a:rPr lang="en">
                <a:solidFill>
                  <a:srgbClr val="FFFFFF"/>
                </a:solidFill>
              </a:rPr>
              <a:t>Building from the model based on </a:t>
            </a:r>
            <a:r>
              <a:rPr b="1" lang="en">
                <a:solidFill>
                  <a:srgbClr val="FFFFFF"/>
                </a:solidFill>
              </a:rPr>
              <a:t>Relevant Characteristics</a:t>
            </a:r>
            <a:r>
              <a:rPr lang="en">
                <a:solidFill>
                  <a:srgbClr val="FFFFFF"/>
                </a:solidFill>
              </a:rPr>
              <a:t>, we can still tell that the model is a </a:t>
            </a:r>
            <a:r>
              <a:rPr b="1" lang="en">
                <a:solidFill>
                  <a:srgbClr val="FFFFFF"/>
                </a:solidFill>
              </a:rPr>
              <a:t>cat</a:t>
            </a:r>
            <a:r>
              <a:rPr lang="en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68" name="Google Shape;168;p16"/>
          <p:cNvSpPr txBox="1"/>
          <p:nvPr>
            <p:ph type="title"/>
          </p:nvPr>
        </p:nvSpPr>
        <p:spPr>
          <a:xfrm>
            <a:off x="-25" y="153575"/>
            <a:ext cx="91440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7"/>
          <p:cNvSpPr txBox="1"/>
          <p:nvPr/>
        </p:nvSpPr>
        <p:spPr>
          <a:xfrm>
            <a:off x="3221800" y="2721575"/>
            <a:ext cx="2719800" cy="2047800"/>
          </a:xfrm>
          <a:prstGeom prst="rect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Abstraction For Tasks</a:t>
            </a:r>
            <a:endParaRPr/>
          </a:p>
        </p:txBody>
      </p:sp>
      <p:sp>
        <p:nvSpPr>
          <p:cNvPr id="175" name="Google Shape;175;p17"/>
          <p:cNvSpPr txBox="1"/>
          <p:nvPr>
            <p:ph idx="1" type="body"/>
          </p:nvPr>
        </p:nvSpPr>
        <p:spPr>
          <a:xfrm>
            <a:off x="1297500" y="1558025"/>
            <a:ext cx="7038900" cy="10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that we know about filtering out unneeded information, let’s take a look at using this with tasks.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you had a list of instructions for feeding the cat, it might look something like this: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7"/>
          <p:cNvSpPr txBox="1"/>
          <p:nvPr/>
        </p:nvSpPr>
        <p:spPr>
          <a:xfrm>
            <a:off x="3135900" y="3013625"/>
            <a:ext cx="2872200" cy="17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Make sure cat food bowl</a:t>
            </a:r>
            <a:b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is empty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Open cabinet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 out cat food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Fill cat food bowl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Put cat food away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Close cabinet </a:t>
            </a:r>
            <a:endParaRPr/>
          </a:p>
        </p:txBody>
      </p:sp>
      <p:sp>
        <p:nvSpPr>
          <p:cNvPr id="177" name="Google Shape;177;p17"/>
          <p:cNvSpPr txBox="1"/>
          <p:nvPr/>
        </p:nvSpPr>
        <p:spPr>
          <a:xfrm>
            <a:off x="3135900" y="2689050"/>
            <a:ext cx="28722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Feed Cat: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8"/>
          <p:cNvSpPr txBox="1"/>
          <p:nvPr>
            <p:ph type="title"/>
          </p:nvPr>
        </p:nvSpPr>
        <p:spPr>
          <a:xfrm>
            <a:off x="0" y="393750"/>
            <a:ext cx="9144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Abstraction For Tasks</a:t>
            </a:r>
            <a:endParaRPr/>
          </a:p>
        </p:txBody>
      </p:sp>
      <p:sp>
        <p:nvSpPr>
          <p:cNvPr id="183" name="Google Shape;183;p18"/>
          <p:cNvSpPr txBox="1"/>
          <p:nvPr>
            <p:ph idx="1" type="body"/>
          </p:nvPr>
        </p:nvSpPr>
        <p:spPr>
          <a:xfrm>
            <a:off x="1895250" y="1368625"/>
            <a:ext cx="53535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Now, we need to feed the dog as well, so we need a </a:t>
            </a:r>
            <a:br>
              <a:rPr lang="en"/>
            </a:br>
            <a:r>
              <a:rPr lang="en"/>
              <a:t>list of steps on how to feed the dog. It might look like this:</a:t>
            </a:r>
            <a:endParaRPr/>
          </a:p>
        </p:txBody>
      </p:sp>
      <p:sp>
        <p:nvSpPr>
          <p:cNvPr id="184" name="Google Shape;184;p18"/>
          <p:cNvSpPr txBox="1"/>
          <p:nvPr/>
        </p:nvSpPr>
        <p:spPr>
          <a:xfrm>
            <a:off x="3221800" y="1962750"/>
            <a:ext cx="2719800" cy="2047800"/>
          </a:xfrm>
          <a:prstGeom prst="rect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8"/>
          <p:cNvSpPr txBox="1"/>
          <p:nvPr/>
        </p:nvSpPr>
        <p:spPr>
          <a:xfrm>
            <a:off x="3135900" y="2254800"/>
            <a:ext cx="2872200" cy="17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Make sure dog food bowl</a:t>
            </a:r>
            <a:b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is empty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Open cabinet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 out dog food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Fill dog food bowl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Put dog food away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Close cabinet </a:t>
            </a:r>
            <a:endParaRPr/>
          </a:p>
        </p:txBody>
      </p:sp>
      <p:sp>
        <p:nvSpPr>
          <p:cNvPr id="186" name="Google Shape;186;p18"/>
          <p:cNvSpPr txBox="1"/>
          <p:nvPr/>
        </p:nvSpPr>
        <p:spPr>
          <a:xfrm>
            <a:off x="3135900" y="1930225"/>
            <a:ext cx="28722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Feed Dog: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"/>
          <p:cNvSpPr txBox="1"/>
          <p:nvPr/>
        </p:nvSpPr>
        <p:spPr>
          <a:xfrm>
            <a:off x="4090150" y="1982738"/>
            <a:ext cx="2872200" cy="17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Make sure dog food bowl</a:t>
            </a:r>
            <a:b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is empty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Open cabinet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 out dog food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Fill dog food bowl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Put dog food away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Close cabinet </a:t>
            </a:r>
            <a:endParaRPr/>
          </a:p>
        </p:txBody>
      </p:sp>
      <p:sp>
        <p:nvSpPr>
          <p:cNvPr id="192" name="Google Shape;19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Using Abstraction For Tasks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9"/>
          <p:cNvSpPr txBox="1"/>
          <p:nvPr>
            <p:ph idx="1" type="body"/>
          </p:nvPr>
        </p:nvSpPr>
        <p:spPr>
          <a:xfrm>
            <a:off x="1208300" y="1269675"/>
            <a:ext cx="6183900" cy="3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Now let’s take a look at our two tasks.</a:t>
            </a:r>
            <a:endParaRPr/>
          </a:p>
        </p:txBody>
      </p:sp>
      <p:sp>
        <p:nvSpPr>
          <p:cNvPr id="194" name="Google Shape;194;p19"/>
          <p:cNvSpPr txBox="1"/>
          <p:nvPr/>
        </p:nvSpPr>
        <p:spPr>
          <a:xfrm>
            <a:off x="4166350" y="1674500"/>
            <a:ext cx="2719800" cy="2047800"/>
          </a:xfrm>
          <a:prstGeom prst="rect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9"/>
          <p:cNvSpPr txBox="1"/>
          <p:nvPr/>
        </p:nvSpPr>
        <p:spPr>
          <a:xfrm>
            <a:off x="4090150" y="1658163"/>
            <a:ext cx="28722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Feed Dog:</a:t>
            </a:r>
            <a:endParaRPr/>
          </a:p>
        </p:txBody>
      </p:sp>
      <p:sp>
        <p:nvSpPr>
          <p:cNvPr id="196" name="Google Shape;196;p19"/>
          <p:cNvSpPr txBox="1"/>
          <p:nvPr/>
        </p:nvSpPr>
        <p:spPr>
          <a:xfrm>
            <a:off x="1170125" y="1674500"/>
            <a:ext cx="2719800" cy="2047800"/>
          </a:xfrm>
          <a:prstGeom prst="rect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9"/>
          <p:cNvSpPr txBox="1"/>
          <p:nvPr/>
        </p:nvSpPr>
        <p:spPr>
          <a:xfrm>
            <a:off x="1084225" y="1966550"/>
            <a:ext cx="2872200" cy="17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Make sure cat food bowl</a:t>
            </a:r>
            <a:b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is empty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Open cabinet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 out cat food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Fill cat food bowl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Put cat food away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Close cabinet </a:t>
            </a:r>
            <a:endParaRPr/>
          </a:p>
        </p:txBody>
      </p:sp>
      <p:sp>
        <p:nvSpPr>
          <p:cNvPr id="198" name="Google Shape;198;p19"/>
          <p:cNvSpPr txBox="1"/>
          <p:nvPr/>
        </p:nvSpPr>
        <p:spPr>
          <a:xfrm>
            <a:off x="1084225" y="1641975"/>
            <a:ext cx="28722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Feed Cat:</a:t>
            </a:r>
            <a:endParaRPr/>
          </a:p>
        </p:txBody>
      </p:sp>
      <p:sp>
        <p:nvSpPr>
          <p:cNvPr id="199" name="Google Shape;199;p19"/>
          <p:cNvSpPr txBox="1"/>
          <p:nvPr>
            <p:ph idx="1" type="body"/>
          </p:nvPr>
        </p:nvSpPr>
        <p:spPr>
          <a:xfrm>
            <a:off x="1208300" y="3845925"/>
            <a:ext cx="4698600" cy="11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They look very </a:t>
            </a:r>
            <a:r>
              <a:rPr lang="en"/>
              <a:t>similar</a:t>
            </a:r>
            <a:r>
              <a:rPr lang="en"/>
              <a:t>, don’t they?</a:t>
            </a:r>
            <a:br>
              <a:rPr lang="en"/>
            </a:br>
            <a:r>
              <a:rPr lang="en"/>
              <a:t>We should try to abstract out the </a:t>
            </a:r>
            <a:r>
              <a:rPr b="1" lang="en"/>
              <a:t>Specific Details </a:t>
            </a:r>
            <a:r>
              <a:rPr lang="en"/>
              <a:t>to create a generic model for feeding pets.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"/>
          <p:cNvSpPr txBox="1"/>
          <p:nvPr/>
        </p:nvSpPr>
        <p:spPr>
          <a:xfrm>
            <a:off x="2968938" y="2147263"/>
            <a:ext cx="2719800" cy="2047800"/>
          </a:xfrm>
          <a:prstGeom prst="rect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Using Abstraction For Tasks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"/>
          <p:cNvSpPr txBox="1"/>
          <p:nvPr>
            <p:ph idx="1" type="body"/>
          </p:nvPr>
        </p:nvSpPr>
        <p:spPr>
          <a:xfrm>
            <a:off x="1364300" y="1166775"/>
            <a:ext cx="7038900" cy="7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Let’s identify all of the things that are different between the tasks. Usually, those are the </a:t>
            </a:r>
            <a:r>
              <a:rPr b="1" lang="en"/>
              <a:t>specific details</a:t>
            </a:r>
            <a:r>
              <a:rPr lang="en"/>
              <a:t> that we want to abstract away. Then, we can </a:t>
            </a:r>
            <a:r>
              <a:rPr lang="en"/>
              <a:t>replace</a:t>
            </a:r>
            <a:r>
              <a:rPr lang="en"/>
              <a:t> the </a:t>
            </a:r>
            <a:r>
              <a:rPr b="1" lang="en"/>
              <a:t>Specific</a:t>
            </a:r>
            <a:r>
              <a:rPr b="1" lang="en"/>
              <a:t>, </a:t>
            </a:r>
            <a:r>
              <a:rPr lang="en"/>
              <a:t>with the </a:t>
            </a:r>
            <a:r>
              <a:rPr b="1" lang="en"/>
              <a:t>Relevant</a:t>
            </a:r>
            <a:r>
              <a:rPr lang="en"/>
              <a:t> and generic terms.</a:t>
            </a:r>
            <a:endParaRPr/>
          </a:p>
        </p:txBody>
      </p:sp>
      <p:sp>
        <p:nvSpPr>
          <p:cNvPr id="207" name="Google Shape;207;p20"/>
          <p:cNvSpPr txBox="1"/>
          <p:nvPr/>
        </p:nvSpPr>
        <p:spPr>
          <a:xfrm>
            <a:off x="2892738" y="2455500"/>
            <a:ext cx="2872200" cy="17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Make sure </a:t>
            </a:r>
            <a:r>
              <a:rPr lang="en" sz="1300" strike="sng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dog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food bowl</a:t>
            </a:r>
            <a:b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is empty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Open cabinet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 out </a:t>
            </a:r>
            <a:r>
              <a:rPr lang="en" sz="1300" strike="sng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dog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Fill </a:t>
            </a:r>
            <a:r>
              <a:rPr lang="en" sz="1300" strike="sng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dog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food bowl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Put </a:t>
            </a:r>
            <a:r>
              <a:rPr lang="en" sz="1300" strike="sng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dog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food away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Close cabinet </a:t>
            </a:r>
            <a:endParaRPr/>
          </a:p>
        </p:txBody>
      </p:sp>
      <p:sp>
        <p:nvSpPr>
          <p:cNvPr id="208" name="Google Shape;208;p20"/>
          <p:cNvSpPr txBox="1"/>
          <p:nvPr/>
        </p:nvSpPr>
        <p:spPr>
          <a:xfrm>
            <a:off x="2892738" y="2130925"/>
            <a:ext cx="28722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Feed </a:t>
            </a:r>
            <a:r>
              <a:rPr b="1" lang="en" sz="1300" strike="sng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Dog</a:t>
            </a: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/>
          </a:p>
        </p:txBody>
      </p:sp>
      <p:sp>
        <p:nvSpPr>
          <p:cNvPr id="209" name="Google Shape;209;p20"/>
          <p:cNvSpPr txBox="1"/>
          <p:nvPr/>
        </p:nvSpPr>
        <p:spPr>
          <a:xfrm>
            <a:off x="172938" y="2147275"/>
            <a:ext cx="2719800" cy="2047800"/>
          </a:xfrm>
          <a:prstGeom prst="rect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0"/>
          <p:cNvSpPr txBox="1"/>
          <p:nvPr/>
        </p:nvSpPr>
        <p:spPr>
          <a:xfrm>
            <a:off x="87038" y="2439325"/>
            <a:ext cx="2872200" cy="17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Make sure </a:t>
            </a:r>
            <a:r>
              <a:rPr lang="en" sz="1300" strike="sng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cat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food bowl</a:t>
            </a:r>
            <a:b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is empty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Open cabinet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 out </a:t>
            </a:r>
            <a:r>
              <a:rPr lang="en" sz="1300" strike="sng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cat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Fill </a:t>
            </a:r>
            <a:r>
              <a:rPr lang="en" sz="1300" strike="sng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cat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food bowl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Put </a:t>
            </a:r>
            <a:r>
              <a:rPr lang="en" sz="1300" strike="sng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cat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food away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Close cabinet </a:t>
            </a:r>
            <a:endParaRPr/>
          </a:p>
        </p:txBody>
      </p:sp>
      <p:sp>
        <p:nvSpPr>
          <p:cNvPr id="211" name="Google Shape;211;p20"/>
          <p:cNvSpPr txBox="1"/>
          <p:nvPr/>
        </p:nvSpPr>
        <p:spPr>
          <a:xfrm>
            <a:off x="87038" y="2114750"/>
            <a:ext cx="28722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Feed </a:t>
            </a:r>
            <a:r>
              <a:rPr b="1" lang="en" sz="1300" strike="sng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Cat</a:t>
            </a: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/>
          </a:p>
        </p:txBody>
      </p:sp>
      <p:sp>
        <p:nvSpPr>
          <p:cNvPr id="212" name="Google Shape;212;p20"/>
          <p:cNvSpPr txBox="1"/>
          <p:nvPr/>
        </p:nvSpPr>
        <p:spPr>
          <a:xfrm>
            <a:off x="6241588" y="2147263"/>
            <a:ext cx="2719800" cy="2047800"/>
          </a:xfrm>
          <a:prstGeom prst="rect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0"/>
          <p:cNvSpPr txBox="1"/>
          <p:nvPr/>
        </p:nvSpPr>
        <p:spPr>
          <a:xfrm>
            <a:off x="6165388" y="2455500"/>
            <a:ext cx="2872200" cy="17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Make sure pet food bowl</a:t>
            </a:r>
            <a:b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is empty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Open cabinet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 out pet food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Fill pet food bowl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Put pet food away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Close cabinet </a:t>
            </a:r>
            <a:endParaRPr/>
          </a:p>
        </p:txBody>
      </p:sp>
      <p:sp>
        <p:nvSpPr>
          <p:cNvPr id="214" name="Google Shape;214;p20"/>
          <p:cNvSpPr txBox="1"/>
          <p:nvPr/>
        </p:nvSpPr>
        <p:spPr>
          <a:xfrm>
            <a:off x="6165388" y="2130925"/>
            <a:ext cx="28722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Feed Pet:</a:t>
            </a:r>
            <a:endParaRPr/>
          </a:p>
        </p:txBody>
      </p:sp>
      <p:sp>
        <p:nvSpPr>
          <p:cNvPr id="215" name="Google Shape;215;p20"/>
          <p:cNvSpPr/>
          <p:nvPr/>
        </p:nvSpPr>
        <p:spPr>
          <a:xfrm>
            <a:off x="5764950" y="3028075"/>
            <a:ext cx="434400" cy="286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CCCC"/>
          </a:solidFill>
          <a:ln cap="flat" cmpd="sng" w="2857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1"/>
          <p:cNvSpPr txBox="1"/>
          <p:nvPr>
            <p:ph type="title"/>
          </p:nvPr>
        </p:nvSpPr>
        <p:spPr>
          <a:xfrm>
            <a:off x="1297500" y="393750"/>
            <a:ext cx="7038900" cy="5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Using Abstraction For Tasks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that we got rid of the </a:t>
            </a:r>
            <a:r>
              <a:rPr b="1" lang="en"/>
              <a:t>Specific Characteristics</a:t>
            </a:r>
            <a:r>
              <a:rPr lang="en"/>
              <a:t>, we can use our new task to show how to feed any of the household animals, instead of needing a task for each one!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Recap:</a:t>
            </a:r>
            <a:br>
              <a:rPr lang="en"/>
            </a:br>
            <a:r>
              <a:rPr lang="en"/>
              <a:t>	Abstraction is getting rid of </a:t>
            </a:r>
            <a:r>
              <a:rPr b="1" lang="en"/>
              <a:t>Specific Characteristics</a:t>
            </a:r>
            <a:r>
              <a:rPr lang="en"/>
              <a:t> while keeping the </a:t>
            </a:r>
            <a:r>
              <a:rPr b="1" lang="en"/>
              <a:t>Relevant Characteristics</a:t>
            </a:r>
            <a:r>
              <a:rPr lang="en"/>
              <a:t> needed for completing a task. We do this so we can use the same set of instructions to complete many different tasks, instead of having to create a new set of instructions for every task.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